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7152D-598D-46D6-B231-18873B756699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C76F-516E-4B65-9ED4-CDCE1A0AFF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BC76F-516E-4B65-9ED4-CDCE1A0AFF5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Image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Image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0440" y="1531800"/>
            <a:ext cx="1309320" cy="13093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703880" y="274680"/>
            <a:ext cx="698220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0440" y="1531800"/>
            <a:ext cx="1309320" cy="13093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stomShape 1"/>
          <p:cNvSpPr/>
          <p:nvPr/>
        </p:nvSpPr>
        <p:spPr>
          <a:xfrm>
            <a:off x="1189440" y="180000"/>
            <a:ext cx="6730200" cy="147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Présentation Flash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du labo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1728000" y="3454200"/>
            <a:ext cx="7200360" cy="208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dirty="0">
                <a:latin typeface="Arial"/>
              </a:rPr>
              <a:t>Sciences et Ingénierie </a:t>
            </a:r>
            <a:endParaRPr dirty="0"/>
          </a:p>
          <a:p>
            <a:r>
              <a:rPr lang="fr-FR" sz="3200" dirty="0">
                <a:latin typeface="Arial"/>
              </a:rPr>
              <a:t>		   de la Matière  Molle</a:t>
            </a:r>
            <a:endParaRPr dirty="0"/>
          </a:p>
          <a:p>
            <a:endParaRPr dirty="0"/>
          </a:p>
          <a:p>
            <a:r>
              <a:rPr lang="fr-FR" sz="3200" dirty="0">
                <a:latin typeface="Arial"/>
              </a:rPr>
              <a:t>SIMM   ESPCI / CNRS / UPMC  Paris</a:t>
            </a:r>
            <a:endParaRPr dirty="0"/>
          </a:p>
        </p:txBody>
      </p:sp>
      <p:pic>
        <p:nvPicPr>
          <p:cNvPr id="76" name="Image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8080" y="2234160"/>
            <a:ext cx="1753920" cy="136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448" y="0"/>
            <a:ext cx="9242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stomShape 1"/>
          <p:cNvSpPr/>
          <p:nvPr/>
        </p:nvSpPr>
        <p:spPr>
          <a:xfrm>
            <a:off x="324000" y="72000"/>
            <a:ext cx="8398080" cy="84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Les thématiques principales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2232000" y="792000"/>
            <a:ext cx="6264000" cy="187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r-FR" sz="2200">
                <a:latin typeface="Calibri"/>
              </a:rPr>
              <a:t>Propriétés macroscopiques (mécaniques)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r-FR" sz="2200">
                <a:latin typeface="Calibri"/>
              </a:rPr>
              <a:t>Systèmes modèles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r-FR" sz="2200">
                <a:latin typeface="Calibri"/>
              </a:rPr>
              <a:t>Inspiration industrielle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r-FR" sz="2200">
                <a:latin typeface="Calibri"/>
              </a:rPr>
              <a:t>Instrumentation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1" name="Image 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560" y="4435200"/>
            <a:ext cx="1590480" cy="1036800"/>
          </a:xfrm>
          <a:prstGeom prst="rect">
            <a:avLst/>
          </a:prstGeom>
          <a:ln>
            <a:noFill/>
          </a:ln>
        </p:spPr>
      </p:pic>
      <p:pic>
        <p:nvPicPr>
          <p:cNvPr id="82" name="Image 81"/>
          <p:cNvPicPr/>
          <p:nvPr/>
        </p:nvPicPr>
        <p:blipFill>
          <a:blip r:embed="rId5" cstate="print"/>
          <a:srcRect t="5067"/>
          <a:stretch>
            <a:fillRect/>
          </a:stretch>
        </p:blipFill>
        <p:spPr>
          <a:xfrm>
            <a:off x="432000" y="3299040"/>
            <a:ext cx="1563840" cy="948960"/>
          </a:xfrm>
          <a:prstGeom prst="rect">
            <a:avLst/>
          </a:prstGeom>
          <a:ln>
            <a:noFill/>
          </a:ln>
        </p:spPr>
      </p:pic>
      <p:pic>
        <p:nvPicPr>
          <p:cNvPr id="83" name="Image 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920" y="5544000"/>
            <a:ext cx="2368080" cy="792000"/>
          </a:xfrm>
          <a:prstGeom prst="rect">
            <a:avLst/>
          </a:prstGeom>
          <a:ln>
            <a:noFill/>
          </a:ln>
        </p:spPr>
      </p:pic>
      <p:pic>
        <p:nvPicPr>
          <p:cNvPr id="84" name="Image 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2160" y="5456520"/>
            <a:ext cx="2231640" cy="1401480"/>
          </a:xfrm>
          <a:prstGeom prst="rect">
            <a:avLst/>
          </a:prstGeom>
          <a:ln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2160000" y="2952000"/>
            <a:ext cx="6912000" cy="1843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8"/>
              </a:buBlip>
            </a:pPr>
            <a:endParaRPr dirty="0"/>
          </a:p>
          <a:p>
            <a:pPr>
              <a:lnSpc>
                <a:spcPct val="100000"/>
              </a:lnSpc>
              <a:buBlip>
                <a:blip r:embed="rId8"/>
              </a:buBlip>
            </a:pPr>
            <a:r>
              <a:rPr lang="fr-FR" sz="2400" b="1" dirty="0">
                <a:latin typeface="Calibri"/>
              </a:rPr>
              <a:t>Polymères solides</a:t>
            </a:r>
            <a:r>
              <a:rPr lang="fr-FR" sz="2400" dirty="0">
                <a:latin typeface="Calibri"/>
              </a:rPr>
              <a:t> </a:t>
            </a:r>
            <a:r>
              <a:rPr lang="fr-FR" sz="2200" dirty="0">
                <a:latin typeface="Calibri"/>
              </a:rPr>
              <a:t>(y compris mousses et gels, fracture, interfaces, mécanique...)</a:t>
            </a:r>
            <a:endParaRPr dirty="0"/>
          </a:p>
          <a:p>
            <a:pPr>
              <a:lnSpc>
                <a:spcPct val="100000"/>
              </a:lnSpc>
              <a:buBlip>
                <a:blip r:embed="rId8"/>
              </a:buBlip>
            </a:pPr>
            <a:r>
              <a:rPr lang="fr-FR" sz="2400" b="1" dirty="0" smtClean="0">
                <a:latin typeface="Calibri"/>
              </a:rPr>
              <a:t>Polymères, gels </a:t>
            </a:r>
            <a:r>
              <a:rPr lang="fr-FR" sz="2400" b="1" dirty="0">
                <a:latin typeface="Calibri"/>
              </a:rPr>
              <a:t>et colloïdes aux </a:t>
            </a:r>
            <a:r>
              <a:rPr lang="fr-FR" sz="2200" dirty="0" smtClean="0">
                <a:latin typeface="Calibri"/>
              </a:rPr>
              <a:t>interfaces (dont activables : vannes pour </a:t>
            </a:r>
            <a:r>
              <a:rPr lang="fr-FR" sz="2200" dirty="0" err="1" smtClean="0">
                <a:latin typeface="Calibri"/>
              </a:rPr>
              <a:t>microfluidiques</a:t>
            </a:r>
            <a:r>
              <a:rPr lang="fr-FR" sz="2200" dirty="0" smtClean="0">
                <a:latin typeface="Calibri"/>
              </a:rPr>
              <a:t>, émulsions, antibuée)</a:t>
            </a:r>
          </a:p>
          <a:p>
            <a:pPr>
              <a:lnSpc>
                <a:spcPct val="100000"/>
              </a:lnSpc>
              <a:buBlip>
                <a:blip r:embed="rId8"/>
              </a:buBlip>
            </a:pPr>
            <a:r>
              <a:rPr lang="fr-FR" sz="2400" b="1" dirty="0" smtClean="0">
                <a:latin typeface="Calibri"/>
              </a:rPr>
              <a:t>Transferts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200" dirty="0">
                <a:latin typeface="Calibri"/>
              </a:rPr>
              <a:t>(mouillage, </a:t>
            </a:r>
            <a:r>
              <a:rPr lang="fr-FR" sz="2200" dirty="0" smtClean="0">
                <a:latin typeface="Calibri"/>
              </a:rPr>
              <a:t>évaporation...)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stomShape 1"/>
          <p:cNvSpPr/>
          <p:nvPr/>
        </p:nvSpPr>
        <p:spPr>
          <a:xfrm>
            <a:off x="360000" y="22680"/>
            <a:ext cx="8424000" cy="87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Quelques faits marquants (I)</a:t>
            </a:r>
            <a:endParaRPr/>
          </a:p>
        </p:txBody>
      </p:sp>
      <p:pic>
        <p:nvPicPr>
          <p:cNvPr id="91" name="Picture 5"/>
          <p:cNvPicPr/>
          <p:nvPr/>
        </p:nvPicPr>
        <p:blipFill>
          <a:blip r:embed="rId3" cstate="print"/>
          <a:srcRect l="24593" t="62107" r="47502" b="13902"/>
          <a:stretch>
            <a:fillRect/>
          </a:stretch>
        </p:blipFill>
        <p:spPr>
          <a:xfrm>
            <a:off x="4435560" y="5973464"/>
            <a:ext cx="1606320" cy="551880"/>
          </a:xfrm>
          <a:prstGeom prst="rect">
            <a:avLst/>
          </a:prstGeom>
          <a:ln>
            <a:noFill/>
          </a:ln>
        </p:spPr>
      </p:pic>
      <p:pic>
        <p:nvPicPr>
          <p:cNvPr id="92" name="Picture 5"/>
          <p:cNvPicPr/>
          <p:nvPr/>
        </p:nvPicPr>
        <p:blipFill>
          <a:blip r:embed="rId4" cstate="print"/>
          <a:srcRect l="48632" t="8957" r="23451" b="65187"/>
          <a:stretch>
            <a:fillRect/>
          </a:stretch>
        </p:blipFill>
        <p:spPr>
          <a:xfrm>
            <a:off x="4435560" y="5439944"/>
            <a:ext cx="1606320" cy="59508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082560" y="5825864"/>
            <a:ext cx="615600" cy="396720"/>
          </a:xfrm>
          <a:prstGeom prst="rect">
            <a:avLst/>
          </a:prstGeom>
          <a:noFill/>
          <a:ln>
            <a:noFill/>
          </a:ln>
        </p:spPr>
        <p:txBody>
          <a:bodyPr wrap="none" lIns="81720" tIns="42480" rIns="81720" bIns="4248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>
                <a:solidFill>
                  <a:srgbClr val="000000"/>
                </a:solidFill>
                <a:latin typeface="Arial"/>
              </a:rPr>
              <a:t>√2 R</a:t>
            </a:r>
            <a:r>
              <a:rPr lang="fr-FR" baseline="-25000">
                <a:solidFill>
                  <a:srgbClr val="000000"/>
                </a:solidFill>
                <a:latin typeface="Arial"/>
              </a:rPr>
              <a:t>B</a:t>
            </a:r>
            <a:endParaRPr/>
          </a:p>
        </p:txBody>
      </p:sp>
      <p:sp>
        <p:nvSpPr>
          <p:cNvPr id="94" name="Line 4"/>
          <p:cNvSpPr/>
          <p:nvPr/>
        </p:nvSpPr>
        <p:spPr>
          <a:xfrm>
            <a:off x="6002640" y="5611304"/>
            <a:ext cx="0" cy="874800"/>
          </a:xfrm>
          <a:prstGeom prst="line">
            <a:avLst/>
          </a:prstGeom>
          <a:ln w="25560">
            <a:solidFill>
              <a:srgbClr val="000000"/>
            </a:solidFill>
            <a:miter/>
            <a:headEnd type="triangle" w="med" len="med"/>
            <a:tailEnd type="triangle" w="med" len="med"/>
          </a:ln>
        </p:spPr>
      </p:sp>
      <p:sp>
        <p:nvSpPr>
          <p:cNvPr id="95" name="TextShape 5"/>
          <p:cNvSpPr txBox="1"/>
          <p:nvPr/>
        </p:nvSpPr>
        <p:spPr>
          <a:xfrm>
            <a:off x="1043608" y="4365104"/>
            <a:ext cx="6194160" cy="1040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Calibri"/>
              </a:rPr>
              <a:t>Les effets des</a:t>
            </a:r>
            <a:r>
              <a:rPr lang="fr-FR" sz="2000" b="1" dirty="0">
                <a:latin typeface="Calibri"/>
              </a:rPr>
              <a:t> polymères plastifiants pour les ciments</a:t>
            </a:r>
            <a:r>
              <a:rPr lang="fr-FR" sz="2000" dirty="0">
                <a:latin typeface="Calibri"/>
              </a:rPr>
              <a:t> disparaissent en présence d'aluminate... utilisation de </a:t>
            </a:r>
            <a:r>
              <a:rPr lang="fr-FR" sz="2000" dirty="0" err="1">
                <a:latin typeface="Calibri"/>
              </a:rPr>
              <a:t>polyélectrolytes</a:t>
            </a:r>
            <a:r>
              <a:rPr lang="fr-FR" sz="2000" dirty="0">
                <a:latin typeface="Calibri"/>
              </a:rPr>
              <a:t> peignes avec des chaînes latérales longues...</a:t>
            </a:r>
            <a:endParaRPr sz="2400" dirty="0"/>
          </a:p>
        </p:txBody>
      </p:sp>
      <p:pic>
        <p:nvPicPr>
          <p:cNvPr id="96" name="Picture 4"/>
          <p:cNvPicPr/>
          <p:nvPr/>
        </p:nvPicPr>
        <p:blipFill>
          <a:blip r:embed="rId5" cstate="print"/>
          <a:srcRect l="13625" t="14793" r="15330" b="14793"/>
          <a:stretch>
            <a:fillRect/>
          </a:stretch>
        </p:blipFill>
        <p:spPr>
          <a:xfrm>
            <a:off x="6468608" y="1971008"/>
            <a:ext cx="1393200" cy="1402920"/>
          </a:xfrm>
          <a:prstGeom prst="rect">
            <a:avLst/>
          </a:prstGeom>
          <a:ln>
            <a:noFill/>
          </a:ln>
        </p:spPr>
      </p:pic>
      <p:sp>
        <p:nvSpPr>
          <p:cNvPr id="97" name="TextShape 6"/>
          <p:cNvSpPr txBox="1"/>
          <p:nvPr/>
        </p:nvSpPr>
        <p:spPr>
          <a:xfrm>
            <a:off x="2051720" y="1628800"/>
            <a:ext cx="4248000" cy="18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dirty="0">
                <a:latin typeface="Calibri"/>
              </a:rPr>
              <a:t>Nouvelle classe </a:t>
            </a:r>
            <a:r>
              <a:rPr lang="fr-FR" sz="2000" b="1" dirty="0" smtClean="0">
                <a:latin typeface="Calibri"/>
              </a:rPr>
              <a:t>d'hydrogels</a:t>
            </a:r>
            <a:r>
              <a:rPr lang="fr-FR" sz="2000" dirty="0">
                <a:latin typeface="Calibri"/>
              </a:rPr>
              <a:t> : propriétés mécaniques liées à l'adsorption réversible des chaînes polymères sur des particules de silice </a:t>
            </a:r>
            <a:r>
              <a:rPr lang="fr-FR" sz="2000" dirty="0" err="1">
                <a:latin typeface="Calibri"/>
              </a:rPr>
              <a:t>Autoadhésion</a:t>
            </a:r>
            <a:r>
              <a:rPr lang="fr-FR" sz="2000" dirty="0">
                <a:latin typeface="Calibri"/>
              </a:rPr>
              <a:t>, collage...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stomShape 1"/>
          <p:cNvSpPr/>
          <p:nvPr/>
        </p:nvSpPr>
        <p:spPr>
          <a:xfrm>
            <a:off x="360000" y="22680"/>
            <a:ext cx="8424000" cy="87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 dirty="0">
                <a:solidFill>
                  <a:srgbClr val="000000"/>
                </a:solidFill>
                <a:latin typeface="Calibri"/>
              </a:rPr>
              <a:t>Quelques faits marquants </a:t>
            </a:r>
            <a:r>
              <a:rPr lang="fr-FR" sz="4400" dirty="0" smtClean="0">
                <a:solidFill>
                  <a:srgbClr val="000000"/>
                </a:solidFill>
                <a:latin typeface="Calibri"/>
              </a:rPr>
              <a:t>(II</a:t>
            </a:r>
            <a:r>
              <a:rPr lang="fr-FR" sz="4400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  <p:pic>
        <p:nvPicPr>
          <p:cNvPr id="87" name="Image 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7" y="1052736"/>
            <a:ext cx="1405067" cy="1368000"/>
          </a:xfrm>
          <a:prstGeom prst="rect">
            <a:avLst/>
          </a:prstGeom>
          <a:ln>
            <a:noFill/>
          </a:ln>
        </p:spPr>
      </p:pic>
      <p:pic>
        <p:nvPicPr>
          <p:cNvPr id="88" name="Picture 19"/>
          <p:cNvPicPr/>
          <p:nvPr/>
        </p:nvPicPr>
        <p:blipFill>
          <a:blip r:embed="rId4" cstate="print"/>
          <a:srcRect r="1264940" b="-1895133"/>
          <a:stretch>
            <a:fillRect/>
          </a:stretch>
        </p:blipFill>
        <p:spPr>
          <a:xfrm>
            <a:off x="281880" y="6487920"/>
            <a:ext cx="1171080" cy="685440"/>
          </a:xfrm>
          <a:prstGeom prst="rect">
            <a:avLst/>
          </a:prstGeom>
          <a:ln>
            <a:noFill/>
          </a:ln>
        </p:spPr>
      </p:pic>
      <p:pic>
        <p:nvPicPr>
          <p:cNvPr id="89" name="Imag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096" y="3717032"/>
            <a:ext cx="2232248" cy="1412312"/>
          </a:xfrm>
          <a:prstGeom prst="rect">
            <a:avLst/>
          </a:prstGeom>
          <a:ln>
            <a:noFill/>
          </a:ln>
        </p:spPr>
      </p:pic>
      <p:sp>
        <p:nvSpPr>
          <p:cNvPr id="90" name="TextShape 2"/>
          <p:cNvSpPr txBox="1"/>
          <p:nvPr/>
        </p:nvSpPr>
        <p:spPr>
          <a:xfrm>
            <a:off x="0" y="4653136"/>
            <a:ext cx="4211960" cy="194421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dirty="0">
                <a:latin typeface="Calibri"/>
              </a:rPr>
              <a:t>Photo-surfactants moussant activables</a:t>
            </a:r>
            <a:r>
              <a:rPr lang="fr-FR" sz="2000" dirty="0">
                <a:latin typeface="Calibri"/>
              </a:rPr>
              <a:t> : l'illumination entraîne un changement de tension de surface, mais aussi des flux moléculaires et des écoulements macroscopiques</a:t>
            </a:r>
            <a:r>
              <a:rPr lang="fr-FR" dirty="0">
                <a:latin typeface="Calibri"/>
              </a:rPr>
              <a:t>.</a:t>
            </a:r>
            <a:endParaRPr sz="2400" dirty="0"/>
          </a:p>
        </p:txBody>
      </p:sp>
      <p:sp>
        <p:nvSpPr>
          <p:cNvPr id="98" name="TextShape 7"/>
          <p:cNvSpPr txBox="1"/>
          <p:nvPr/>
        </p:nvSpPr>
        <p:spPr>
          <a:xfrm>
            <a:off x="2123848" y="2420736"/>
            <a:ext cx="3960320" cy="1233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2000" dirty="0">
                <a:latin typeface="Arial"/>
              </a:rPr>
              <a:t>L'</a:t>
            </a:r>
            <a:r>
              <a:rPr lang="fr-FR" sz="2000" b="1" dirty="0">
                <a:latin typeface="Arial"/>
              </a:rPr>
              <a:t>étalement d'une goutte</a:t>
            </a:r>
            <a:r>
              <a:rPr lang="fr-FR" sz="2000" dirty="0">
                <a:latin typeface="Arial"/>
              </a:rPr>
              <a:t> sur un polymère vitreux soluble est accéléré par la</a:t>
            </a:r>
            <a:r>
              <a:rPr lang="fr-FR" sz="2000" b="1" dirty="0">
                <a:latin typeface="Arial"/>
              </a:rPr>
              <a:t> transition vitreuse</a:t>
            </a:r>
            <a:r>
              <a:rPr lang="fr-FR" sz="2000" dirty="0">
                <a:latin typeface="Arial"/>
              </a:rPr>
              <a:t> du substrat</a:t>
            </a:r>
            <a:endParaRPr sz="2400" dirty="0"/>
          </a:p>
        </p:txBody>
      </p:sp>
      <p:pic>
        <p:nvPicPr>
          <p:cNvPr id="15" name="Image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2160" y="1268760"/>
            <a:ext cx="2231640" cy="140148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0183" y="5085184"/>
            <a:ext cx="4823817" cy="210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360" y="5031000"/>
            <a:ext cx="2117160" cy="1398600"/>
          </a:xfrm>
          <a:prstGeom prst="rect">
            <a:avLst/>
          </a:prstGeom>
          <a:ln>
            <a:noFill/>
          </a:ln>
        </p:spPr>
      </p:pic>
      <p:sp>
        <p:nvSpPr>
          <p:cNvPr id="100" name="Line 1"/>
          <p:cNvSpPr/>
          <p:nvPr/>
        </p:nvSpPr>
        <p:spPr>
          <a:xfrm>
            <a:off x="900360" y="5346720"/>
            <a:ext cx="1667160" cy="0"/>
          </a:xfrm>
          <a:prstGeom prst="line">
            <a:avLst/>
          </a:prstGeom>
          <a:ln w="31680">
            <a:solidFill>
              <a:srgbClr val="FF0000"/>
            </a:solidFill>
            <a:miter/>
          </a:ln>
        </p:spPr>
      </p:sp>
      <p:sp>
        <p:nvSpPr>
          <p:cNvPr id="101" name="CustomShape 2"/>
          <p:cNvSpPr/>
          <p:nvPr/>
        </p:nvSpPr>
        <p:spPr>
          <a:xfrm>
            <a:off x="1351080" y="5661360"/>
            <a:ext cx="451080" cy="22572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/>
            <a:tailEnd type="arrow" w="med" len="med"/>
          </a:ln>
        </p:spPr>
      </p:sp>
      <p:sp>
        <p:nvSpPr>
          <p:cNvPr id="102" name="CustomShape 3"/>
          <p:cNvSpPr/>
          <p:nvPr/>
        </p:nvSpPr>
        <p:spPr>
          <a:xfrm flipH="1">
            <a:off x="2251800" y="5346720"/>
            <a:ext cx="180720" cy="22428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/>
            <a:tailEnd type="arrow" w="med" len="med"/>
          </a:ln>
        </p:spPr>
      </p:sp>
      <p:sp>
        <p:nvSpPr>
          <p:cNvPr id="103" name="CustomShape 4"/>
          <p:cNvSpPr/>
          <p:nvPr/>
        </p:nvSpPr>
        <p:spPr>
          <a:xfrm>
            <a:off x="1928160" y="5499000"/>
            <a:ext cx="533160" cy="2304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400">
                <a:latin typeface="Arial"/>
              </a:rPr>
              <a:t>lisse</a:t>
            </a:r>
            <a:endParaRPr/>
          </a:p>
        </p:txBody>
      </p:sp>
      <p:sp>
        <p:nvSpPr>
          <p:cNvPr id="104" name="CustomShape 5"/>
          <p:cNvSpPr/>
          <p:nvPr/>
        </p:nvSpPr>
        <p:spPr>
          <a:xfrm>
            <a:off x="1288800" y="5815080"/>
            <a:ext cx="762840" cy="2300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400">
                <a:latin typeface="Arial"/>
              </a:rPr>
              <a:t>rugueux</a:t>
            </a:r>
            <a:endParaRPr/>
          </a:p>
        </p:txBody>
      </p:sp>
      <p:sp>
        <p:nvSpPr>
          <p:cNvPr id="105" name="CustomShape 6"/>
          <p:cNvSpPr/>
          <p:nvPr/>
        </p:nvSpPr>
        <p:spPr>
          <a:xfrm>
            <a:off x="360000" y="4824000"/>
            <a:ext cx="359280" cy="36360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93000"/>
              </a:lnSpc>
              <a:buSzPct val="45000"/>
              <a:buFont typeface="StarSymbol"/>
              <a:buChar char="l"/>
            </a:pPr>
            <a:r>
              <a:rPr lang="fr-FR" sz="2200">
                <a:latin typeface="Symbol"/>
                <a:ea typeface="Symbol"/>
              </a:rPr>
              <a:t></a:t>
            </a:r>
            <a:endParaRPr/>
          </a:p>
        </p:txBody>
      </p:sp>
      <p:sp>
        <p:nvSpPr>
          <p:cNvPr id="106" name="CustomShape 7"/>
          <p:cNvSpPr/>
          <p:nvPr/>
        </p:nvSpPr>
        <p:spPr>
          <a:xfrm>
            <a:off x="2307600" y="6182280"/>
            <a:ext cx="382320" cy="3254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93000"/>
              </a:lnSpc>
              <a:buSzPct val="45000"/>
              <a:buFont typeface="StarSymbol"/>
              <a:buChar char="l"/>
            </a:pPr>
            <a:r>
              <a:rPr lang="fr-FR" sz="2000">
                <a:latin typeface="Symbol"/>
                <a:ea typeface="Symbol"/>
              </a:rPr>
              <a:t></a:t>
            </a:r>
            <a:endParaRPr/>
          </a:p>
        </p:txBody>
      </p:sp>
      <p:pic>
        <p:nvPicPr>
          <p:cNvPr id="108" name="Image 10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9992" y="3717032"/>
            <a:ext cx="3384000" cy="1159200"/>
          </a:xfrm>
          <a:prstGeom prst="rect">
            <a:avLst/>
          </a:prstGeom>
          <a:ln>
            <a:noFill/>
          </a:ln>
        </p:spPr>
      </p:pic>
      <p:sp>
        <p:nvSpPr>
          <p:cNvPr id="109" name="CustomShape 8"/>
          <p:cNvSpPr/>
          <p:nvPr/>
        </p:nvSpPr>
        <p:spPr>
          <a:xfrm>
            <a:off x="396000" y="58680"/>
            <a:ext cx="8424000" cy="87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 dirty="0">
                <a:solidFill>
                  <a:srgbClr val="000000"/>
                </a:solidFill>
                <a:latin typeface="Calibri"/>
              </a:rPr>
              <a:t>Quelques faits marquants (</a:t>
            </a:r>
            <a:r>
              <a:rPr lang="fr-FR" sz="4400" dirty="0" smtClean="0">
                <a:solidFill>
                  <a:srgbClr val="000000"/>
                </a:solidFill>
                <a:latin typeface="Calibri"/>
              </a:rPr>
              <a:t>III</a:t>
            </a:r>
            <a:r>
              <a:rPr lang="fr-FR" sz="4400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  <p:sp>
        <p:nvSpPr>
          <p:cNvPr id="110" name="TextShape 9"/>
          <p:cNvSpPr txBox="1"/>
          <p:nvPr/>
        </p:nvSpPr>
        <p:spPr>
          <a:xfrm>
            <a:off x="1835696" y="1340768"/>
            <a:ext cx="4104000" cy="1278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Calibri"/>
              </a:rPr>
              <a:t>Des polymères confinés dans les </a:t>
            </a:r>
            <a:r>
              <a:rPr lang="fr-FR" sz="2000" b="1" dirty="0" err="1">
                <a:latin typeface="Calibri"/>
              </a:rPr>
              <a:t>nanocomposites</a:t>
            </a:r>
            <a:r>
              <a:rPr lang="fr-FR" sz="2000" dirty="0">
                <a:latin typeface="Calibri"/>
              </a:rPr>
              <a:t> subissent un gradient de température et un élargissement de la transition vitreuse. (Pneus...) </a:t>
            </a:r>
            <a:endParaRPr sz="2400" dirty="0"/>
          </a:p>
        </p:txBody>
      </p:sp>
      <p:sp>
        <p:nvSpPr>
          <p:cNvPr id="111" name="TextShape 10"/>
          <p:cNvSpPr txBox="1"/>
          <p:nvPr/>
        </p:nvSpPr>
        <p:spPr>
          <a:xfrm>
            <a:off x="2694600" y="5229200"/>
            <a:ext cx="6449400" cy="803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Calibri"/>
              </a:rPr>
              <a:t>Le </a:t>
            </a:r>
            <a:r>
              <a:rPr lang="fr-FR" sz="2000" b="1" dirty="0">
                <a:latin typeface="Calibri"/>
              </a:rPr>
              <a:t>frottement local caoutchouc-verre rugueux est non-coulombien</a:t>
            </a:r>
            <a:r>
              <a:rPr lang="fr-FR" sz="2000" dirty="0">
                <a:latin typeface="Calibri"/>
              </a:rPr>
              <a:t>, et les contraintes de cisaillement suivent une loi de puissance en fonction de la pression.</a:t>
            </a:r>
            <a:endParaRPr sz="2400" dirty="0"/>
          </a:p>
        </p:txBody>
      </p:sp>
      <p:sp>
        <p:nvSpPr>
          <p:cNvPr id="112" name="TextShape 11"/>
          <p:cNvSpPr txBox="1"/>
          <p:nvPr/>
        </p:nvSpPr>
        <p:spPr>
          <a:xfrm>
            <a:off x="395536" y="3573016"/>
            <a:ext cx="4248472" cy="151216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Calibri"/>
              </a:rPr>
              <a:t>De nouveaux </a:t>
            </a:r>
            <a:r>
              <a:rPr lang="fr-FR" sz="2000" b="1" dirty="0">
                <a:latin typeface="Calibri"/>
              </a:rPr>
              <a:t>élastomères</a:t>
            </a:r>
            <a:r>
              <a:rPr lang="fr-FR" sz="2000" dirty="0">
                <a:latin typeface="Calibri"/>
              </a:rPr>
              <a:t> à base de </a:t>
            </a:r>
            <a:r>
              <a:rPr lang="fr-FR" sz="2000" b="1" dirty="0">
                <a:latin typeface="Calibri"/>
              </a:rPr>
              <a:t>réseaux interpénétrés</a:t>
            </a:r>
            <a:r>
              <a:rPr lang="fr-FR" sz="2000" dirty="0">
                <a:latin typeface="Calibri"/>
              </a:rPr>
              <a:t> montrent des propriétés mécaniques exceptionnelles. </a:t>
            </a:r>
            <a:endParaRPr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08720"/>
            <a:ext cx="3279838" cy="253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00" y="0"/>
            <a:ext cx="9192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ustomShape 1"/>
          <p:cNvSpPr/>
          <p:nvPr/>
        </p:nvSpPr>
        <p:spPr>
          <a:xfrm>
            <a:off x="1703880" y="274680"/>
            <a:ext cx="698220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Remarques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1547664" y="1268760"/>
            <a:ext cx="7236296" cy="2583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r-FR" sz="3200" dirty="0">
                <a:latin typeface="Calibri"/>
              </a:rPr>
              <a:t>Positionnement revendiqué :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3200" dirty="0">
                <a:latin typeface="Calibri"/>
              </a:rPr>
              <a:t>mise en relation </a:t>
            </a:r>
            <a:r>
              <a:rPr lang="fr-FR" sz="3200" dirty="0" smtClean="0">
                <a:latin typeface="Calibri"/>
              </a:rPr>
              <a:t>science </a:t>
            </a:r>
            <a:r>
              <a:rPr lang="fr-FR" sz="3200" dirty="0">
                <a:latin typeface="Calibri"/>
              </a:rPr>
              <a:t>fondamentale / ingénierie dans le domaine de la matière molle et en particulier des </a:t>
            </a:r>
            <a:r>
              <a:rPr lang="fr-FR" sz="3200" dirty="0" smtClean="0">
                <a:latin typeface="Calibri"/>
              </a:rPr>
              <a:t>polymères</a:t>
            </a:r>
          </a:p>
          <a:p>
            <a:pPr>
              <a:lnSpc>
                <a:spcPct val="100000"/>
              </a:lnSpc>
            </a:pPr>
            <a:endParaRPr lang="fr-FR" sz="3200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dirty="0" smtClean="0"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200" dirty="0" smtClean="0">
              <a:latin typeface="Calibri"/>
            </a:endParaRPr>
          </a:p>
          <a:p>
            <a:pPr lvl="0"/>
            <a:r>
              <a:rPr lang="fr-FR" sz="3200" dirty="0">
                <a:solidFill>
                  <a:prstClr val="black"/>
                </a:solidFill>
                <a:sym typeface="Wingdings" pitchFamily="2" charset="2"/>
              </a:rPr>
              <a:t></a:t>
            </a:r>
            <a:r>
              <a:rPr lang="fr-FR" sz="3200" dirty="0">
                <a:solidFill>
                  <a:prstClr val="black"/>
                </a:solidFill>
              </a:rPr>
              <a:t>Sciences et Ingénierie </a:t>
            </a:r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sz="3200" dirty="0">
                <a:solidFill>
                  <a:prstClr val="black"/>
                </a:solidFill>
              </a:rPr>
              <a:t>		   de la Matière  Molle</a:t>
            </a:r>
            <a:endParaRPr lang="fr-FR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ustomShape 1"/>
          <p:cNvSpPr/>
          <p:nvPr/>
        </p:nvSpPr>
        <p:spPr>
          <a:xfrm>
            <a:off x="1703880" y="274680"/>
            <a:ext cx="698220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Les besoins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1703880" y="2572200"/>
            <a:ext cx="6982200" cy="257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fr-FR" sz="3200" dirty="0" smtClean="0">
                <a:latin typeface="Calibri"/>
              </a:rPr>
              <a:t>Postes/candidats </a:t>
            </a:r>
            <a:r>
              <a:rPr lang="fr-FR" sz="3200" dirty="0">
                <a:latin typeface="Calibri"/>
              </a:rPr>
              <a:t>en </a:t>
            </a:r>
            <a:r>
              <a:rPr lang="fr-FR" sz="3200" b="1" dirty="0">
                <a:latin typeface="Calibri"/>
              </a:rPr>
              <a:t>physique des polymères et de la matière molle</a:t>
            </a:r>
            <a:r>
              <a:rPr lang="fr-FR" sz="3200" dirty="0">
                <a:latin typeface="Calibri"/>
              </a:rPr>
              <a:t>, motivés par des questions d'inspiration </a:t>
            </a:r>
            <a:r>
              <a:rPr lang="fr-FR" sz="3200" i="1" dirty="0">
                <a:latin typeface="Calibri"/>
              </a:rPr>
              <a:t>ingénierie </a:t>
            </a:r>
            <a:endParaRPr lang="fr-FR" sz="3200" i="1" dirty="0" smtClean="0">
              <a:latin typeface="Calibri"/>
            </a:endParaRPr>
          </a:p>
          <a:p>
            <a:pPr>
              <a:lnSpc>
                <a:spcPct val="100000"/>
              </a:lnSpc>
              <a:buBlip>
                <a:blip r:embed="rId3"/>
              </a:buBlip>
            </a:pPr>
            <a:endParaRPr lang="fr-FR" sz="3200" i="1" dirty="0">
              <a:latin typeface="Calibri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152" y="4725144"/>
            <a:ext cx="1753920" cy="136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221</Words>
  <Application>Microsoft Office PowerPoint</Application>
  <PresentationFormat>Affichage à l'écran (4:3)</PresentationFormat>
  <Paragraphs>50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</dc:creator>
  <cp:lastModifiedBy>francois</cp:lastModifiedBy>
  <cp:revision>4</cp:revision>
  <dcterms:modified xsi:type="dcterms:W3CDTF">2014-11-13T09:48:55Z</dcterms:modified>
</cp:coreProperties>
</file>